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  <p:sldMasterId id="2147483671" r:id="rId3"/>
  </p:sldMasterIdLst>
  <p:notesMasterIdLst>
    <p:notesMasterId r:id="rId49"/>
  </p:notesMasterIdLst>
  <p:sldIdLst>
    <p:sldId id="256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03" r:id="rId21"/>
    <p:sldId id="274" r:id="rId22"/>
    <p:sldId id="275" r:id="rId23"/>
    <p:sldId id="276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4" r:id="rId46"/>
    <p:sldId id="301" r:id="rId47"/>
    <p:sldId id="302" r:id="rId48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50"/>
      <p:bold r:id="rId51"/>
      <p:italic r:id="rId52"/>
      <p:boldItalic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093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18fc4f184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2f18fc4f184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18db80d00_0_7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f18db80d00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18db80d00_0_7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f18db80d00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18db80d00_0_7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f18db80d00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18db80d00_0_7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f18db80d0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18db80d00_0_7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f18db80d00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18db80d00_0_7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2f18db80d00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18db80d00_0_7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f18db80d00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18db80d00_0_7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f18db80d00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18db80d00_0_7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f18db80d00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2627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18db80d00_0_7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f18db80d00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18db80d00_0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f18db80d00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18db80d00_0_7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f18db80d00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18db80d00_0_7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f18db80d00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f18db80d00_0_8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f18db80d00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18db80d00_0_8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f18db80d00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18db80d00_0_8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f18db80d00_0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18db80d00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18db80d00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18db80d00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18db80d00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18db80d00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f18db80d00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18db80d00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f18db80d00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f18db80d00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f18db80d00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18db80d00_0_6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f18db80d00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18db80d00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f18db80d00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18db80d00_0_8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f18db80d00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f18db80d0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f18db80d0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18db80d00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f18db80d00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f18db80d00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f18db80d00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18db80d00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f18db80d00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18db80d00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f18db80d00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18db80d00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f18db80d00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f18db80d00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f18db80d00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f18db80d00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f18db80d00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f18db80d00_0_6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f18db80d00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18db80d00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f18db80d00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f18db80d00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f18db80d00_0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18db80d00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f18db80d00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18db80d00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f18db80d00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0462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f18db80d00_0_9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f18db80d00_0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f18fc4f184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2f18fc4f18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18db80d00_0_6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f18db80d00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18db80d00_0_6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f18db80d0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18db80d00_0_6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f18db80d00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18db80d00_0_7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2f18db80d00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18db80d00_0_7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f18db80d00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/>
          <p:nvPr/>
        </p:nvSpPr>
        <p:spPr>
          <a:xfrm>
            <a:off x="1307398" y="1330627"/>
            <a:ext cx="5114184" cy="51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Montserrat"/>
              <a:buNone/>
            </a:pPr>
            <a:r>
              <a:rPr lang="pt-BR" sz="1400" b="1" i="0" u="none" strike="noStrike" cap="none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2ª série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Montserrat"/>
              <a:buNone/>
            </a:pPr>
            <a:r>
              <a:rPr lang="pt-BR" sz="1800" b="1" i="0" u="none" strike="noStrike" cap="none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 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" y="0"/>
            <a:ext cx="9140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 txBox="1"/>
          <p:nvPr/>
        </p:nvSpPr>
        <p:spPr>
          <a:xfrm>
            <a:off x="5568553" y="264938"/>
            <a:ext cx="228686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2ª série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Google Shape;57;p15"/>
          <p:cNvSpPr txBox="1"/>
          <p:nvPr/>
        </p:nvSpPr>
        <p:spPr>
          <a:xfrm>
            <a:off x="190285" y="255222"/>
            <a:ext cx="420061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57" cy="311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Final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 descr="Interface gráfica do usuário, Aplicativ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" y="0"/>
            <a:ext cx="9140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7"/>
          <p:cNvSpPr txBox="1"/>
          <p:nvPr/>
        </p:nvSpPr>
        <p:spPr>
          <a:xfrm>
            <a:off x="5568553" y="264938"/>
            <a:ext cx="228686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2ª série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Google Shape;66;p17"/>
          <p:cNvSpPr txBox="1"/>
          <p:nvPr/>
        </p:nvSpPr>
        <p:spPr>
          <a:xfrm>
            <a:off x="190285" y="255222"/>
            <a:ext cx="4200616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 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52267" y="4783249"/>
            <a:ext cx="4995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" y="0"/>
            <a:ext cx="9140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0"/>
          <p:cNvSpPr txBox="1"/>
          <p:nvPr/>
        </p:nvSpPr>
        <p:spPr>
          <a:xfrm>
            <a:off x="5568553" y="264938"/>
            <a:ext cx="2286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2ª série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Google Shape;75;p20"/>
          <p:cNvSpPr txBox="1"/>
          <p:nvPr/>
        </p:nvSpPr>
        <p:spPr>
          <a:xfrm>
            <a:off x="190285" y="255222"/>
            <a:ext cx="4200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Google Shape;76;p20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Final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1" descr="Interface gráfica do usuário, Aplicativ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" y="0"/>
            <a:ext cx="9140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"/>
          <p:cNvSpPr txBox="1"/>
          <p:nvPr/>
        </p:nvSpPr>
        <p:spPr>
          <a:xfrm>
            <a:off x="5568553" y="264938"/>
            <a:ext cx="2286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2ª série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Google Shape;84;p22"/>
          <p:cNvSpPr txBox="1"/>
          <p:nvPr/>
        </p:nvSpPr>
        <p:spPr>
          <a:xfrm>
            <a:off x="190285" y="255222"/>
            <a:ext cx="4200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e Conteúdo">
  <p:cSld name="2_Título e Conteúdo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" y="0"/>
            <a:ext cx="9140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3"/>
          <p:cNvSpPr txBox="1"/>
          <p:nvPr/>
        </p:nvSpPr>
        <p:spPr>
          <a:xfrm>
            <a:off x="5568553" y="264938"/>
            <a:ext cx="2286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2ª série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Google Shape;89;p23"/>
          <p:cNvSpPr txBox="1"/>
          <p:nvPr/>
        </p:nvSpPr>
        <p:spPr>
          <a:xfrm>
            <a:off x="190285" y="255222"/>
            <a:ext cx="4200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 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652267" y="4783249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l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750498" y="1753319"/>
            <a:ext cx="76602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orbel"/>
              <a:buNone/>
              <a:defRPr sz="33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  <p:sp>
        <p:nvSpPr>
          <p:cNvPr id="96" name="Google Shape;96;p2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pt-BR" dirty="0"/>
          </a:p>
        </p:txBody>
      </p:sp>
      <p:sp>
        <p:nvSpPr>
          <p:cNvPr id="97" name="Google Shape;97;p2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pt-BR" dirty="0"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/>
        </p:nvSpPr>
        <p:spPr>
          <a:xfrm>
            <a:off x="1307399" y="3589286"/>
            <a:ext cx="4909333" cy="133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C8A"/>
              </a:buClr>
              <a:buSzPts val="3300"/>
              <a:buFont typeface="Montserrat"/>
              <a:buNone/>
            </a:pPr>
            <a:endParaRPr sz="3300" b="1" i="0" u="none" strike="noStrike" cap="none">
              <a:solidFill>
                <a:srgbClr val="174C8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5"/>
          <p:cNvSpPr txBox="1"/>
          <p:nvPr/>
        </p:nvSpPr>
        <p:spPr>
          <a:xfrm>
            <a:off x="1307399" y="3589287"/>
            <a:ext cx="4909333" cy="1331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C8A"/>
              </a:buClr>
              <a:buSzPts val="3300"/>
              <a:buFont typeface="Montserrat"/>
              <a:buNone/>
            </a:pPr>
            <a:endParaRPr sz="3300" b="1" i="0" u="none" strike="noStrike" cap="none">
              <a:solidFill>
                <a:srgbClr val="174C8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5"/>
          <p:cNvSpPr txBox="1"/>
          <p:nvPr/>
        </p:nvSpPr>
        <p:spPr>
          <a:xfrm>
            <a:off x="1714500" y="4212758"/>
            <a:ext cx="1750126" cy="28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None/>
            </a:pPr>
            <a:r>
              <a:rPr lang="pt-BR" sz="15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15/08/2024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1403747" y="3584878"/>
            <a:ext cx="2325290" cy="289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orbel"/>
              <a:buNone/>
            </a:pPr>
            <a:r>
              <a:rPr lang="pt-BR" sz="1500" b="1" i="0" u="none" strike="noStrike" cap="none" dirty="0">
                <a:solidFill>
                  <a:srgbClr val="3F3F3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Prof. Rildo Oliveira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1403747" y="2424433"/>
            <a:ext cx="5712834" cy="96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pt-BR" sz="3600" b="1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Enxergando com a IA</a:t>
            </a:r>
            <a:endParaRPr sz="3600" b="1" dirty="0">
              <a:solidFill>
                <a:schemeClr val="dk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C8A"/>
              </a:buClr>
              <a:buSzPts val="3600"/>
              <a:buFont typeface="Arial"/>
              <a:buNone/>
            </a:pPr>
            <a:endParaRPr sz="3600" b="1" dirty="0">
              <a:solidFill>
                <a:srgbClr val="174C8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None/>
            </a:pPr>
            <a:r>
              <a:rPr lang="pt-BR" sz="24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Otimização de SEO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4" name="Google Shape;184;p35"/>
          <p:cNvSpPr txBox="1">
            <a:spLocks noGrp="1"/>
          </p:cNvSpPr>
          <p:nvPr>
            <p:ph type="body" idx="1"/>
          </p:nvPr>
        </p:nvSpPr>
        <p:spPr>
          <a:xfrm>
            <a:off x="601814" y="1523180"/>
            <a:ext cx="4393931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35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Clearscope</a:t>
            </a: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b="1" i="0" u="none" strike="noStrik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MarketMuse</a:t>
            </a: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Usam IA para analisar e otimizar o conteúdo, melhorando a classificação nos motores de busca e aumentando a visibilidade.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5" name="Google Shape;185;p35" descr="Clearscope | IBM"/>
          <p:cNvPicPr preferRelativeResize="0"/>
          <p:nvPr/>
        </p:nvPicPr>
        <p:blipFill rotWithShape="1">
          <a:blip r:embed="rId3">
            <a:alphaModFix/>
          </a:blip>
          <a:srcRect b="26470"/>
          <a:stretch/>
        </p:blipFill>
        <p:spPr>
          <a:xfrm>
            <a:off x="5758543" y="2876125"/>
            <a:ext cx="2547256" cy="538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5" descr="AI Content Planning and Optimization Software - MarketMuse"/>
          <p:cNvPicPr preferRelativeResize="0"/>
          <p:nvPr/>
        </p:nvPicPr>
        <p:blipFill rotWithShape="1">
          <a:blip r:embed="rId4">
            <a:alphaModFix/>
          </a:blip>
          <a:srcRect l="13747" t="38832" r="12500" b="37131"/>
          <a:stretch/>
        </p:blipFill>
        <p:spPr>
          <a:xfrm>
            <a:off x="4709787" y="1869546"/>
            <a:ext cx="4103916" cy="70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650952" y="495406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Exemplo: Câmeras de Segurança em Londres</a:t>
            </a:r>
          </a:p>
        </p:txBody>
      </p:sp>
      <p:sp>
        <p:nvSpPr>
          <p:cNvPr id="192" name="Google Shape;192;p36"/>
          <p:cNvSpPr txBox="1">
            <a:spLocks noGrp="1"/>
          </p:cNvSpPr>
          <p:nvPr>
            <p:ph type="body" idx="1"/>
          </p:nvPr>
        </p:nvSpPr>
        <p:spPr>
          <a:xfrm>
            <a:off x="668726" y="1359623"/>
            <a:ext cx="78867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Londres é conhecida por seu extenso sistema de câmeras de segurança (CCTV). Algumas dessas câmeras são equipadas com IA para reconhecimento facial, ajudando a polícia a identificar suspeitos em tempo real. 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Em eventos públicos, como grandes shows ou manifestações, essas câmeras podem escanear multidões para identificar indivíduos em listas de vigilância.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b="0" i="0" u="none" strike="noStrik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93" name="Google Shape;193;p36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194" name="Google Shape;194;p36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606348" y="502840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Exemplo: Câmeras de Segurança em Londres</a:t>
            </a:r>
            <a:b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</a:br>
            <a:endParaRPr sz="24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01" name="Google Shape;201;p37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02" name="Google Shape;202;p37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325" y="1531434"/>
            <a:ext cx="5346729" cy="3143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None/>
            </a:pPr>
            <a:endParaRPr sz="24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09" name="Google Shape;209;p38"/>
          <p:cNvSpPr txBox="1">
            <a:spLocks noGrp="1"/>
          </p:cNvSpPr>
          <p:nvPr>
            <p:ph type="body" idx="1"/>
          </p:nvPr>
        </p:nvSpPr>
        <p:spPr>
          <a:xfrm>
            <a:off x="624120" y="787193"/>
            <a:ext cx="80529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Saúde e Medicina: Google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DeepMind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e NHS (Reino Unido)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DeepMind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em parceria com o Serviço Nacional de Saúde (NHS) do Reino Unido, desenvolveu uma IA capaz de analisar exames oftalmológicos para detectar sinais de doenças oculares, como retinopatia diabética e degeneração macular. 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Essa tecnologia pode identificar condições que levam à cegueira com mais precisão e rapidez do que especialistas humanos.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b="0" i="0" u="none" strike="noStrik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210" name="Google Shape;210;p38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11" name="Google Shape;211;p38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598913" y="386576"/>
            <a:ext cx="7886700" cy="717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Saúde e Medicina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None/>
            </a:pPr>
            <a:endParaRPr sz="24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1"/>
          </p:nvPr>
        </p:nvSpPr>
        <p:spPr>
          <a:xfrm>
            <a:off x="566973" y="968699"/>
            <a:ext cx="80529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Exemplo: Google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DeepMind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e NHS (Reino Unido)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b="0" i="0" u="none" strike="noStrik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218" name="Google Shape;218;p39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19" name="Google Shape;219;p39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107" y="1851102"/>
            <a:ext cx="4361967" cy="321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E-commerce e Varejo</a:t>
            </a:r>
            <a:endParaRPr sz="24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26" name="Google Shape;226;p40"/>
          <p:cNvSpPr txBox="1">
            <a:spLocks noGrp="1"/>
          </p:cNvSpPr>
          <p:nvPr>
            <p:ph type="body" idx="1"/>
          </p:nvPr>
        </p:nvSpPr>
        <p:spPr>
          <a:xfrm>
            <a:off x="423397" y="1129164"/>
            <a:ext cx="77649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143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Amazon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StyleSnap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algn="just">
              <a:lnSpc>
                <a:spcPct val="115000"/>
              </a:lnSpc>
              <a:spcBef>
                <a:spcPts val="1200"/>
              </a:spcBef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 Amazon introduziu o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StyleSnap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uma ferramenta integrada em seu aplicativo móvel que permite aos usuários tirar uma foto ou fazer upload de uma imagem de uma roupa que gostaram. 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indent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 IA então identifica produtos semelhantes no catálogo da Amazon, facilitando a busca de roupas similares.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27" name="Google Shape;227;p40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28" name="Google Shape;228;p40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E-commerce e Varejo</a:t>
            </a:r>
            <a:endParaRPr sz="24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34" name="Google Shape;234;p41"/>
          <p:cNvSpPr txBox="1">
            <a:spLocks noGrp="1"/>
          </p:cNvSpPr>
          <p:nvPr>
            <p:ph type="body" idx="1"/>
          </p:nvPr>
        </p:nvSpPr>
        <p:spPr>
          <a:xfrm>
            <a:off x="356490" y="987916"/>
            <a:ext cx="77649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143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Exemplo: Amazon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StyleSnap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35" name="Google Shape;235;p41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36" name="Google Shape;236;p41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317" y="1727226"/>
            <a:ext cx="6073376" cy="34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598913" y="391328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Automação Industrial e Manufatura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3" name="Google Shape;243;p42"/>
          <p:cNvSpPr txBox="1">
            <a:spLocks noGrp="1"/>
          </p:cNvSpPr>
          <p:nvPr>
            <p:ph type="body" idx="1"/>
          </p:nvPr>
        </p:nvSpPr>
        <p:spPr>
          <a:xfrm>
            <a:off x="609252" y="987915"/>
            <a:ext cx="77649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065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BMW - Inspeção de Qualidade Automatizada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 BMW usa sistemas de visão computacional com IA para realizar inspeções de qualidade nas suas linhas de produção. 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4" name="Google Shape;244;p42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45" name="Google Shape;245;p42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598913" y="391328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Automação Industrial e Manufatura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3" name="Google Shape;243;p42"/>
          <p:cNvSpPr txBox="1">
            <a:spLocks noGrp="1"/>
          </p:cNvSpPr>
          <p:nvPr>
            <p:ph type="body" idx="1"/>
          </p:nvPr>
        </p:nvSpPr>
        <p:spPr>
          <a:xfrm>
            <a:off x="609252" y="987915"/>
            <a:ext cx="77649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Câmeras equipadas com IA verificam cada veículo em busca de pequenos defeitos ou imperfeições que podem ser difíceis de detectar a olho nu, garantindo que os carros saiam da fábrica em perfeitas condições.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4" name="Google Shape;244;p42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45" name="Google Shape;245;p42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102" y="3162221"/>
            <a:ext cx="3908700" cy="1631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787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628650" y="495405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Automóveis e Veículos Autônomos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2" name="Google Shape;252;p43"/>
          <p:cNvSpPr txBox="1">
            <a:spLocks noGrp="1"/>
          </p:cNvSpPr>
          <p:nvPr>
            <p:ph type="body" idx="1"/>
          </p:nvPr>
        </p:nvSpPr>
        <p:spPr>
          <a:xfrm>
            <a:off x="683593" y="1129164"/>
            <a:ext cx="77649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Tesla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Autopilot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 sistema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Autopilot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da Tesla utiliza câmeras e IA para fornecer funções de direção autônoma. 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 sistema é capaz de identificar veículos, pedestres, ciclistas, sinais de trânsito e outros obstáculos, permitindo que o carro navegue de forma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semi-autônoma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em estradas e vias urbanas.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53" name="Google Shape;253;p43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/>
        </p:nvSpPr>
        <p:spPr>
          <a:xfrm>
            <a:off x="487680" y="848046"/>
            <a:ext cx="8100000" cy="3999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OBJETO DO CONHECIMENTO</a:t>
            </a:r>
            <a:r>
              <a:rPr lang="pt-BR" sz="24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:</a:t>
            </a:r>
            <a:r>
              <a:rPr lang="pt-BR" sz="1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 Enxergando com a IA</a:t>
            </a:r>
            <a:endParaRPr sz="1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HABILIDADE: 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PCRP03 - </a:t>
            </a:r>
            <a:r>
              <a:rPr lang="pt-BR" sz="1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Identificar, entender e explicar em que situações o computador pode ou não ser utilizado para solucionar um problema.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EF05HI06 - </a:t>
            </a:r>
            <a:r>
              <a:rPr lang="pt-BR" sz="1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Comparar o uso de diferentes linguagens e tecnologias no processo de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comunicação e avaliar os significados sociais, políticos e culturais atribuídos a elas.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OBJETIVOS: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Conhecer sistemas de IA capazes de ler e narrar textos;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  <a:p>
            <a:pPr marL="0" lvl="0" indent="0" algn="l" rtl="0"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Apresentar ferramentas de reconhecimento de imagem;</a:t>
            </a: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DA TEORIA À PRÁTICA: </a:t>
            </a:r>
            <a:r>
              <a:rPr lang="pt-BR" sz="18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rPr>
              <a:t>Uso de imagens, texto e conceitos para um melhor entendimento do tema abordado.</a:t>
            </a:r>
            <a:endParaRPr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2281315" y="193556"/>
            <a:ext cx="4581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ROTEIRO DE AULA</a:t>
            </a:r>
            <a:endParaRPr sz="24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6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>
            <a:spLocks noGrp="1"/>
          </p:cNvSpPr>
          <p:nvPr>
            <p:ph type="title"/>
          </p:nvPr>
        </p:nvSpPr>
        <p:spPr>
          <a:xfrm>
            <a:off x="636084" y="599484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Automóveis e Veículos Autônomos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0" name="Google Shape;260;p44"/>
          <p:cNvSpPr txBox="1">
            <a:spLocks noGrp="1"/>
          </p:cNvSpPr>
          <p:nvPr>
            <p:ph type="body" idx="1"/>
          </p:nvPr>
        </p:nvSpPr>
        <p:spPr>
          <a:xfrm>
            <a:off x="750500" y="1381925"/>
            <a:ext cx="77649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b="1" dirty="0">
              <a:sym typeface="Arial"/>
            </a:endParaRPr>
          </a:p>
        </p:txBody>
      </p:sp>
      <p:sp>
        <p:nvSpPr>
          <p:cNvPr id="261" name="Google Shape;261;p44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62" name="Google Shape;262;p44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50" y="1272506"/>
            <a:ext cx="9144003" cy="333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598914" y="465669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Marketing e Publicidade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9" name="Google Shape;269;p45"/>
          <p:cNvSpPr txBox="1">
            <a:spLocks noGrp="1"/>
          </p:cNvSpPr>
          <p:nvPr>
            <p:ph type="body" idx="1"/>
          </p:nvPr>
        </p:nvSpPr>
        <p:spPr>
          <a:xfrm>
            <a:off x="624120" y="1307583"/>
            <a:ext cx="42876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Coca-Cola - Análise de Imagens em Redes Sociais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 Coca-Cola utiliza IA para analisar imagens postadas em redes sociais em busca de seu logotipo ou     produtos. 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0" name="Google Shape;270;p45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71" name="Google Shape;271;p45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600" y="1690903"/>
            <a:ext cx="3801101" cy="2498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621216" y="458235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Agricultura de Precisão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8" name="Google Shape;278;p46"/>
          <p:cNvSpPr txBox="1">
            <a:spLocks noGrp="1"/>
          </p:cNvSpPr>
          <p:nvPr>
            <p:ph type="body" idx="1"/>
          </p:nvPr>
        </p:nvSpPr>
        <p:spPr>
          <a:xfrm>
            <a:off x="691027" y="1106862"/>
            <a:ext cx="77649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John Deere - Drones para Monitoramento de Culturas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John Deere utiliza drones equipados com câmeras e IA para monitorar campos agrícolas. 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Esses drones capturam imagens aéreas que são analisadas para identificar áreas afetadas por pragas, doenças ou falta de irrigação, permitindo que os agricultores tomem medidas corretivas de forma mais eficiente.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79" name="Google Shape;279;p46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80" name="Google Shape;280;p46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Realidade Aumentada (AR) e Realidade Virtual (VR)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6" name="Google Shape;286;p47"/>
          <p:cNvSpPr txBox="1">
            <a:spLocks noGrp="1"/>
          </p:cNvSpPr>
          <p:nvPr>
            <p:ph type="body" idx="1"/>
          </p:nvPr>
        </p:nvSpPr>
        <p:spPr>
          <a:xfrm>
            <a:off x="750500" y="1381925"/>
            <a:ext cx="77649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70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IKEA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Place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App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 aplicativo IKEA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Place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usa realidade aumentada e reconhecimento de imagem para permitir que os usuários visualizem móveis da IKEA em suas casas antes de comprar. 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7" name="Google Shape;287;p47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88" name="Google Shape;288;p47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>
            <a:spLocks noGrp="1"/>
          </p:cNvSpPr>
          <p:nvPr>
            <p:ph type="title"/>
          </p:nvPr>
        </p:nvSpPr>
        <p:spPr>
          <a:xfrm>
            <a:off x="606347" y="502840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Realidade Aumentada (AR) e Realidade Virtual (VR)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4" name="Google Shape;294;p48"/>
          <p:cNvSpPr txBox="1">
            <a:spLocks noGrp="1"/>
          </p:cNvSpPr>
          <p:nvPr>
            <p:ph type="body" idx="1"/>
          </p:nvPr>
        </p:nvSpPr>
        <p:spPr>
          <a:xfrm>
            <a:off x="379143" y="1426530"/>
            <a:ext cx="4995746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70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IKEA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Place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App</a:t>
            </a:r>
          </a:p>
          <a:p>
            <a:pPr marL="127000" indent="0" algn="just">
              <a:lnSpc>
                <a:spcPct val="115000"/>
              </a:lnSpc>
              <a:spcBef>
                <a:spcPts val="1200"/>
              </a:spcBef>
              <a:buSzPts val="16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 app escaneia o ambiente e permite que o usuário veja como um sofá ou uma mesa ficaria na sua sala, em escala real, antes de fazer a compra.</a:t>
            </a:r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270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5" name="Google Shape;295;p48" descr="É como usar drogas': por que as pessoas acreditam e compartilham notícias  falsas? - BBC News Brasil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/>
            </a:endParaRPr>
          </a:p>
        </p:txBody>
      </p:sp>
      <p:sp>
        <p:nvSpPr>
          <p:cNvPr id="296" name="Google Shape;296;p48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345" y="1761893"/>
            <a:ext cx="3486222" cy="230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1" name="Google Shape;311;p50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9176"/>
            <a:ext cx="9144003" cy="40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94F5A95-CDD1-A790-09C3-8C22161762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8" name="Google Shape;318;p51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2234"/>
            <a:ext cx="9144003" cy="367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5899592-D3F5-2D24-A2A7-F1EEC7C50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5" name="Google Shape;325;p52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6" y="0"/>
            <a:ext cx="90264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784A243-DFE4-DB5D-F58D-A00F9C7A6F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2" name="Google Shape;332;p53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62" y="0"/>
            <a:ext cx="8749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1E90EDE-463A-D24A-45B0-74356E17F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9" name="Google Shape;339;p54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0" name="Google Shape;3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53" y="0"/>
            <a:ext cx="87928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AE1DD9D-93B9-11CD-D21C-F29B352BD4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None/>
            </a:pPr>
            <a:r>
              <a:rPr lang="pt-BR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Viralidade</a:t>
            </a:r>
            <a:endParaRPr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endParaRPr sz="2400" b="0" i="0" u="none" strike="noStrik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viralidade na internet é um fenômeno complexo e multifacetado que pode ter um impacto significativo na maneira como a informação, as ideias e as tendências se espalham na sociedade digital.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6" name="Google Shape;346;p55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04" y="0"/>
            <a:ext cx="84813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1C49F8E-663B-535A-8FCE-D69B47B0E2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53" name="Google Shape;353;p56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 panose="020B0604020202020204" pitchFamily="34" charset="0"/>
              <a:buNone/>
            </a:pPr>
            <a:r>
              <a:rPr lang="pt-BR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Ferramenta IA - Vidnoz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4" name="Google Shape;354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773" y="1842985"/>
            <a:ext cx="5808680" cy="192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582" y="1750508"/>
            <a:ext cx="2020768" cy="2114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>
            <a:spLocks noGrp="1"/>
          </p:cNvSpPr>
          <p:nvPr>
            <p:ph type="title"/>
          </p:nvPr>
        </p:nvSpPr>
        <p:spPr>
          <a:xfrm>
            <a:off x="643518" y="421064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Google Cloud Vision AI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1" name="Google Shape;361;p57"/>
          <p:cNvSpPr txBox="1">
            <a:spLocks noGrp="1"/>
          </p:cNvSpPr>
          <p:nvPr>
            <p:ph type="body" idx="1"/>
          </p:nvPr>
        </p:nvSpPr>
        <p:spPr>
          <a:xfrm>
            <a:off x="549777" y="1188644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Um serviço de IA que permite analisar o conteúdo de imagens com precisão. Ele pode identificar objetos, rostos, texto (OCR), pontos de referência, e até reconhecer logos e marcas.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397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Aplicações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: Usado em análise de imagens para aplicativos móveis, classificação de conteúdo, e identificação de objetos em tempo real.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2" name="Google Shape;3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359" y="4029307"/>
            <a:ext cx="2702177" cy="95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6FBEDF7-81E2-8FCB-6889-9445F2A097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636084" y="398761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Amazon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Rekognition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68" name="Google Shape;368;p58"/>
          <p:cNvSpPr txBox="1">
            <a:spLocks noGrp="1"/>
          </p:cNvSpPr>
          <p:nvPr>
            <p:ph type="body" idx="1"/>
          </p:nvPr>
        </p:nvSpPr>
        <p:spPr>
          <a:xfrm>
            <a:off x="691025" y="1166342"/>
            <a:ext cx="8274556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70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Um serviço de reconhecimento de imagem e vídeo oferecido pela AWS, capaz de identificar objetos, pessoas, textos, cenas, e atividades. Ele também oferece recursos de análise facial, como detecção de emoções e reconhecimento de celebridades.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776" y="3263590"/>
            <a:ext cx="3249357" cy="17202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C4D4521-9E73-EC9C-175A-BDDC795748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>
            <a:spLocks noGrp="1"/>
          </p:cNvSpPr>
          <p:nvPr>
            <p:ph type="title"/>
          </p:nvPr>
        </p:nvSpPr>
        <p:spPr>
          <a:xfrm>
            <a:off x="532006" y="532576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Microsoft Azure Computer Vision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2" name="Google Shape;382;p60"/>
          <p:cNvSpPr txBox="1">
            <a:spLocks noGrp="1"/>
          </p:cNvSpPr>
          <p:nvPr>
            <p:ph type="body" idx="1"/>
          </p:nvPr>
        </p:nvSpPr>
        <p:spPr>
          <a:xfrm>
            <a:off x="572079" y="1106869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Parte do Azure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Cognitive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Services, este serviço oferece reconhecimento de imagens com capacidades como extração de texto, descrição de imagens, e análise de conteúdo.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83" name="Google Shape;3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335" y="2682042"/>
            <a:ext cx="4384975" cy="219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C6D4962-B81E-BD1B-8CBE-8CD10D7C44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1"/>
          <p:cNvSpPr txBox="1">
            <a:spLocks noGrp="1"/>
          </p:cNvSpPr>
          <p:nvPr>
            <p:ph type="title"/>
          </p:nvPr>
        </p:nvSpPr>
        <p:spPr>
          <a:xfrm>
            <a:off x="494835" y="487971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Microsoft Azure Computer Vision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89" name="Google Shape;389;p61"/>
          <p:cNvSpPr txBox="1">
            <a:spLocks noGrp="1"/>
          </p:cNvSpPr>
          <p:nvPr>
            <p:ph type="body" idx="1"/>
          </p:nvPr>
        </p:nvSpPr>
        <p:spPr>
          <a:xfrm>
            <a:off x="112295" y="1133580"/>
            <a:ext cx="5024700" cy="308901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Funcionalidades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: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Detecção de objetos e texto (OCR).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Descrição automática de imagens.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Análise de imagens para conteúdo explícito ou ofensivo.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Análise de cenas e identificação de celebridades.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0" name="Google Shape;39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966" y="1894850"/>
            <a:ext cx="3665034" cy="2268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A6B6E61-6C3E-F6A6-9F91-B285C290B2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2"/>
          <p:cNvSpPr txBox="1">
            <a:spLocks noGrp="1"/>
          </p:cNvSpPr>
          <p:nvPr>
            <p:ph type="title"/>
          </p:nvPr>
        </p:nvSpPr>
        <p:spPr>
          <a:xfrm>
            <a:off x="420494" y="421063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IBM Watson Visual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Recognition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6" name="Google Shape;396;p62"/>
          <p:cNvSpPr txBox="1">
            <a:spLocks noGrp="1"/>
          </p:cNvSpPr>
          <p:nvPr>
            <p:ph type="body" idx="1"/>
          </p:nvPr>
        </p:nvSpPr>
        <p:spPr>
          <a:xfrm>
            <a:off x="475435" y="1136606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270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Um serviço de IA que permite identificar e classificar imagens com alta precisão. Ele oferece ferramentas para treinar modelos personalizados baseados em necessidades específicas de negócios.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97" name="Google Shape;3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035" y="3107473"/>
            <a:ext cx="3049481" cy="177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975228F-08FE-6595-951E-1BEA6E843C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IBM Watson Visual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Recognition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3" name="Google Shape;403;p63"/>
          <p:cNvSpPr txBox="1">
            <a:spLocks noGrp="1"/>
          </p:cNvSpPr>
          <p:nvPr>
            <p:ph type="body" idx="1"/>
          </p:nvPr>
        </p:nvSpPr>
        <p:spPr>
          <a:xfrm>
            <a:off x="360999" y="1267900"/>
            <a:ext cx="4537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8420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Classificação de imagens usando modelos predefinidos ou personalizados.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58420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Detecção de objetos e texto.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58420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Treinamento de modelos personalizados para necessidades específicas.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04" name="Google Shape;4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125" y="1357400"/>
            <a:ext cx="3302475" cy="33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1B7FAFC-AC84-12ED-4C18-61262633CA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>
            <a:spLocks noGrp="1"/>
          </p:cNvSpPr>
          <p:nvPr>
            <p:ph type="title"/>
          </p:nvPr>
        </p:nvSpPr>
        <p:spPr>
          <a:xfrm>
            <a:off x="948318" y="542693"/>
            <a:ext cx="6091819" cy="52447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Clarifai</a:t>
            </a:r>
            <a:endParaRPr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0" name="Google Shape;410;p64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335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Uma plataforma de IA que oferece reconhecimento de imagem e vídeo, permitindo a criação de modelos personalizados ou o uso de modelos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pré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-treinados para identificar uma variedade de conceitos em imagens.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3335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Utilizado em e-commerce, marketing digital, segurança e monitoramento de redes sociais.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21A8843-AB14-46C9-2671-D61E562191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426429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Clarifai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16" name="Google Shape;416;p65"/>
          <p:cNvSpPr txBox="1">
            <a:spLocks noGrp="1"/>
          </p:cNvSpPr>
          <p:nvPr>
            <p:ph type="body" idx="1"/>
          </p:nvPr>
        </p:nvSpPr>
        <p:spPr>
          <a:xfrm>
            <a:off x="570725" y="1267899"/>
            <a:ext cx="46071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Funcionalidades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: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Detecção de objetos, rostos, e conceitos.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Reconhecimento de cenas e geolocalização.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Treinamento de modelos personalizados.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Processamento de vídeo em tempo real.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024" y="1386846"/>
            <a:ext cx="4237950" cy="28711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8529440-1165-C1AF-51CD-C10A5877FA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None/>
            </a:pPr>
            <a:r>
              <a:rPr lang="pt-BR" sz="2400" b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F</a:t>
            </a:r>
            <a:r>
              <a:rPr lang="pt-BR" sz="24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erramentas de IA que possibilitam a vitalidade na internet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>
            <a:off x="304148" y="1461103"/>
            <a:ext cx="3829237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A Inteligência Artificial (IA) desempenha um papel importante na viralidade na internet, proporcionando ferramentas e tecnologias que ajudam a criar, otimizar e disseminar conteúdo rapidamente. 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6" name="Google Shape;136;p29" descr="Conheça 16 ferramentas de IA que podem ajudar na rotina - 14/07/2023 - Tec  - Folh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6069" y="1461103"/>
            <a:ext cx="4555951" cy="30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>
            <a:spLocks noGrp="1"/>
          </p:cNvSpPr>
          <p:nvPr>
            <p:ph type="title"/>
          </p:nvPr>
        </p:nvSpPr>
        <p:spPr>
          <a:xfrm>
            <a:off x="576611" y="540011"/>
            <a:ext cx="7886700" cy="56767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OpenCV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(Open Source Computer Vision Library)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23" name="Google Shape;423;p66"/>
          <p:cNvSpPr txBox="1">
            <a:spLocks noGrp="1"/>
          </p:cNvSpPr>
          <p:nvPr>
            <p:ph type="body" idx="1"/>
          </p:nvPr>
        </p:nvSpPr>
        <p:spPr>
          <a:xfrm>
            <a:off x="431180" y="1381925"/>
            <a:ext cx="5382322" cy="275889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Uma biblioteca de código aberto amplamente utilizada em visão computacional. 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1397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Utilizado em robótica, análise de imagens médicas, veículos autônomos, e segurança.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24" name="Google Shape;4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468" y="1687921"/>
            <a:ext cx="3185532" cy="19994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F929017-CE94-5505-AEB9-CD084200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>
            <a:spLocks noGrp="1"/>
          </p:cNvSpPr>
          <p:nvPr>
            <p:ph type="title"/>
          </p:nvPr>
        </p:nvSpPr>
        <p:spPr>
          <a:xfrm>
            <a:off x="643518" y="525143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OpenCV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(Open Source Computer Vision Library)</a:t>
            </a: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30" name="Google Shape;430;p67"/>
          <p:cNvSpPr txBox="1">
            <a:spLocks noGrp="1"/>
          </p:cNvSpPr>
          <p:nvPr>
            <p:ph type="body" idx="1"/>
          </p:nvPr>
        </p:nvSpPr>
        <p:spPr>
          <a:xfrm>
            <a:off x="520040" y="1381932"/>
            <a:ext cx="4639258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Funcionalidades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: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59690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Detecção de objetos e rostos.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59690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Reconhecimento de padrões.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59690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Processamento de imagens e vídeos.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596900" lvl="1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Integração com outras bibliotecas de IA.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31" name="Google Shape;431;p67"/>
          <p:cNvPicPr preferRelativeResize="0"/>
          <p:nvPr/>
        </p:nvPicPr>
        <p:blipFill rotWithShape="1">
          <a:blip r:embed="rId3">
            <a:alphaModFix/>
          </a:blip>
          <a:srcRect r="7249"/>
          <a:stretch/>
        </p:blipFill>
        <p:spPr>
          <a:xfrm>
            <a:off x="5434606" y="1617988"/>
            <a:ext cx="3709394" cy="24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EC755FD-6981-09F7-23F3-1C6463D079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>
            <a:spLocks noGrp="1"/>
          </p:cNvSpPr>
          <p:nvPr>
            <p:ph type="title"/>
          </p:nvPr>
        </p:nvSpPr>
        <p:spPr>
          <a:xfrm>
            <a:off x="517138" y="480537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TensorFlow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e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PyTorch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7" name="Google Shape;437;p68"/>
          <p:cNvSpPr txBox="1">
            <a:spLocks noGrp="1"/>
          </p:cNvSpPr>
          <p:nvPr>
            <p:ph type="body" idx="1"/>
          </p:nvPr>
        </p:nvSpPr>
        <p:spPr>
          <a:xfrm>
            <a:off x="497736" y="1396801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Bibliotecas de aprendizado de máquina que permitem a criação e treinamento de modelos de reconhecimento de imagem. Ambas suportam o desenvolvimento de modelos de visão computacional, incluindo redes neurais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convolucionais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CNNs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).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601702-E672-82BE-69C1-C9FE8CA0D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>
            <a:spLocks noGrp="1"/>
          </p:cNvSpPr>
          <p:nvPr>
            <p:ph type="title"/>
          </p:nvPr>
        </p:nvSpPr>
        <p:spPr>
          <a:xfrm>
            <a:off x="517138" y="480537"/>
            <a:ext cx="7886700" cy="601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</a:pP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TensorFlow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e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PyTorch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7" name="Google Shape;437;p68"/>
          <p:cNvSpPr txBox="1">
            <a:spLocks noGrp="1"/>
          </p:cNvSpPr>
          <p:nvPr>
            <p:ph type="body" idx="1"/>
          </p:nvPr>
        </p:nvSpPr>
        <p:spPr>
          <a:xfrm>
            <a:off x="534907" y="1277855"/>
            <a:ext cx="7660200" cy="31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Usado em pesquisa acadêmica, desenvolvimento de soluções personalizadas em empresas, e criação de sistemas de reconhecimento de imagem para aplicações específicas.</a:t>
            </a:r>
            <a:endParaRPr lang="pt-BR" sz="2400" dirty="0">
              <a:sym typeface="Arial"/>
            </a:endParaRPr>
          </a:p>
          <a:p>
            <a:pPr marL="1397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Desenvolvimento e treinamento de modelos personalizados. Implementação de redes neurais 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convolucionais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(</a:t>
            </a:r>
            <a:r>
              <a:rPr lang="pt-BR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CNNs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).</a:t>
            </a:r>
            <a:r>
              <a:rPr lang="pt-BR" sz="2400" dirty="0">
                <a:sym typeface="Arial"/>
              </a:rPr>
              <a:t> </a:t>
            </a: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Suporte a visão computacional e aprendizado profundo.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440D96-21CB-EE46-0A78-2A0187D2C8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396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0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None/>
            </a:pPr>
            <a:r>
              <a:rPr lang="pt-BR" sz="2400" b="0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Referências Bibliográficas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0" name="Google Shape;450;p70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0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1. PARISER, Eli. The Filter Bubble: What the Internet Is Hiding from You. Penguin Books, 2011.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0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2. CADWALLADR, Carole. The Great British Brexit Robbery: how our democracy was hijacked. The Guardian, 2017. Disponível em: &lt;https://www.theguardian.com/news/2017/may/07/the-great-british-brexit-robbery-hijacked-democracy&gt;.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0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3. ALLCOTT, Hunt; GENTZKOW, Matthew. Social Media and Fake News in the 2016 Election. Journal of Economic Perspectives, v. 31, n. 2, p. 211-236, 2017.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0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4. ZUBOFF, Shoshana. The Age of Surveillance Capitalism: The Fight for a Human Future at the New Frontier of Power. PublicAffairs, 2019.</a:t>
            </a:r>
            <a:endParaRPr sz="2400" b="0" i="0" u="none" strike="noStrike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451" name="Google Shape;451;p70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None/>
            </a:pPr>
            <a:r>
              <a:rPr lang="pt-BR" sz="24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Ferramentas de Criação de Conteúdo</a:t>
            </a:r>
            <a:br>
              <a:rPr lang="pt-BR" sz="24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Google Shape;143;p30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Geração de Texto: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35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GPT (</a:t>
            </a:r>
            <a:r>
              <a:rPr lang="pt-BR" sz="2400" b="1" i="0" u="none" strike="noStrik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Generative</a:t>
            </a: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i="0" u="none" strike="noStrik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Pre-trained</a:t>
            </a: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i="0" u="none" strike="noStrik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Transformer</a:t>
            </a: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Modelos como GPT-4 podem gerar textos coerentes e criativos, ajudando na criação de posts, artigos, e legendas para redes sociais.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35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Copy.ai e Jasper.ai:</a:t>
            </a: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Ferramentas que utilizam IA para gerar cópias de marketing, postagens em blogs e outros conteúdos escritos.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None/>
            </a:pPr>
            <a:r>
              <a:rPr lang="pt-BR" sz="24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Geração de Imagens e Vídeos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6602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DALL-E:</a:t>
            </a:r>
            <a:r>
              <a:rPr lang="pt-BR" sz="2400" b="0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Um modelo de IA que cria imagens a partir de descrições textuais, útil para gerar gráficos exclusivos e atraentes.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DeepArt:</a:t>
            </a:r>
            <a:r>
              <a:rPr lang="pt-BR" sz="2400" b="0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Transforma fotos em obras de arte usando IA para aplicar estilos artísticos famosos.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Lumen5:</a:t>
            </a:r>
            <a:r>
              <a:rPr lang="pt-BR" sz="2400" b="0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Transforma artigos e postagens de blog em vídeos dinâmicos, facilitando a criação de conteúdo visual.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None/>
            </a:pPr>
            <a:r>
              <a:rPr lang="pt-BR" sz="24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Edição de Vídeos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78867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Magisto</a:t>
            </a: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Usa IA para editar vídeos automaticamente, adicionando música, efeitos e transições de maneira otimizada.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b="0" i="0" u="none" strike="noStrik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InVideo</a:t>
            </a: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Ferramenta que ajuda a criar vídeos de marketing e sociais, usando modelos predefinidos e edição assistida por IA.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8" name="Google Shape;158;p32" descr="Magisto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839" y="1449659"/>
            <a:ext cx="3788591" cy="251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 descr="Video Creator with Invideo AI and Exclusive Offers! | by KITEK GROUP | 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6118" y="4118518"/>
            <a:ext cx="2410730" cy="801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None/>
            </a:pP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Ferramentas de Análise e Otimização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6" name="Google Shape;166;p33"/>
          <p:cNvSpPr txBox="1">
            <a:spLocks noGrp="1"/>
          </p:cNvSpPr>
          <p:nvPr>
            <p:ph type="body" idx="1"/>
          </p:nvPr>
        </p:nvSpPr>
        <p:spPr>
          <a:xfrm>
            <a:off x="750498" y="1381932"/>
            <a:ext cx="42351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35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 de Sentimento:</a:t>
            </a:r>
            <a:endParaRPr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pt-BR" sz="2400" b="1" i="0" u="none" strike="noStrik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MonkeyLearn</a:t>
            </a: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b="1" i="0" u="none" strike="noStrik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Lexalytics</a:t>
            </a: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Analisam comentários e feedbacks para entender as emoções e sentimentos do público em relação ao conteúdo, ajudando a ajustar a estratégia de criação.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7" name="Google Shape;167;p33" descr="MonkeyLearn · GitHu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6692" y="1132776"/>
            <a:ext cx="2305895" cy="230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3" descr="Home - Lexalytics"/>
          <p:cNvPicPr preferRelativeResize="0"/>
          <p:nvPr/>
        </p:nvPicPr>
        <p:blipFill rotWithShape="1">
          <a:blip r:embed="rId4">
            <a:alphaModFix/>
          </a:blip>
          <a:srcRect l="20534" t="24651" r="17407" b="21803"/>
          <a:stretch/>
        </p:blipFill>
        <p:spPr>
          <a:xfrm>
            <a:off x="5499255" y="3189515"/>
            <a:ext cx="2264750" cy="1953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sldNum" idx="12"/>
          </p:nvPr>
        </p:nvSpPr>
        <p:spPr>
          <a:xfrm>
            <a:off x="8652267" y="4795280"/>
            <a:ext cx="49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628650" y="666391"/>
            <a:ext cx="78867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 panose="020B0604020202020204" pitchFamily="34" charset="0"/>
              <a:buNone/>
            </a:pPr>
            <a:r>
              <a:rPr lang="pt-BR" sz="24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 de Engajamento</a:t>
            </a:r>
            <a:endParaRPr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5" name="Google Shape;175;p34"/>
          <p:cNvSpPr txBox="1">
            <a:spLocks noGrp="1"/>
          </p:cNvSpPr>
          <p:nvPr>
            <p:ph type="body" idx="1"/>
          </p:nvPr>
        </p:nvSpPr>
        <p:spPr>
          <a:xfrm>
            <a:off x="713327" y="1255551"/>
            <a:ext cx="4266300" cy="3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BuzzSumo</a:t>
            </a: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Identifica tendências e conteúdos populares, permitindo que os criadores se inspirem em tópicos que estão performando bem.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b="0" i="0" u="none" strike="noStrik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r>
              <a:rPr lang="pt-BR" sz="2400" b="1" i="0" u="none" strike="noStrike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Hootsuite</a:t>
            </a:r>
            <a:r>
              <a:rPr lang="pt-BR" sz="2400" b="1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Insights:</a:t>
            </a:r>
            <a:r>
              <a:rPr lang="pt-BR" sz="2400" b="0" i="0" u="none" strike="noStrik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Oferece análises detalhadas de engajamento e desempenho nas redes sociais.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6" name="Google Shape;176;p34" descr="BuzzSumo | Brandwatch"/>
          <p:cNvPicPr preferRelativeResize="0"/>
          <p:nvPr/>
        </p:nvPicPr>
        <p:blipFill rotWithShape="1">
          <a:blip r:embed="rId3">
            <a:alphaModFix/>
          </a:blip>
          <a:srcRect l="19551" t="37406" r="18985" b="37781"/>
          <a:stretch/>
        </p:blipFill>
        <p:spPr>
          <a:xfrm>
            <a:off x="5203372" y="1567543"/>
            <a:ext cx="3581399" cy="81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4" descr="Hootsuite | The ultimate social media management too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6284" y="3273567"/>
            <a:ext cx="4027716" cy="1342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Personalizar 2">
      <a:dk1>
        <a:srgbClr val="000000"/>
      </a:dk1>
      <a:lt1>
        <a:srgbClr val="FFFFFF"/>
      </a:lt1>
      <a:dk2>
        <a:srgbClr val="174C8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Personalizar 2">
      <a:dk1>
        <a:srgbClr val="000000"/>
      </a:dk1>
      <a:lt1>
        <a:srgbClr val="FFFFFF"/>
      </a:lt1>
      <a:dk2>
        <a:srgbClr val="174C8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1638</Words>
  <Application>Microsoft Office PowerPoint</Application>
  <PresentationFormat>Apresentação na tela (16:9)</PresentationFormat>
  <Paragraphs>173</Paragraphs>
  <Slides>45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45</vt:i4>
      </vt:variant>
    </vt:vector>
  </HeadingPairs>
  <TitlesOfParts>
    <vt:vector size="52" baseType="lpstr">
      <vt:lpstr>Montserrat</vt:lpstr>
      <vt:lpstr>Arial</vt:lpstr>
      <vt:lpstr>Calibri</vt:lpstr>
      <vt:lpstr>Corbel</vt:lpstr>
      <vt:lpstr>Simple Light</vt:lpstr>
      <vt:lpstr>Tema do Office</vt:lpstr>
      <vt:lpstr>Tema do Office</vt:lpstr>
      <vt:lpstr>Apresentação do PowerPoint</vt:lpstr>
      <vt:lpstr>Apresentação do PowerPoint</vt:lpstr>
      <vt:lpstr>Viralidade</vt:lpstr>
      <vt:lpstr>Ferramentas de IA que possibilitam a vitalidade na internet</vt:lpstr>
      <vt:lpstr>Ferramentas de Criação de Conteúdo </vt:lpstr>
      <vt:lpstr>Geração de Imagens e Vídeos</vt:lpstr>
      <vt:lpstr>Edição de Vídeos</vt:lpstr>
      <vt:lpstr>Ferramentas de Análise e Otimização</vt:lpstr>
      <vt:lpstr>Análise de Engajamento</vt:lpstr>
      <vt:lpstr>Otimização de SEO</vt:lpstr>
      <vt:lpstr>Exemplo: Câmeras de Segurança em Londres</vt:lpstr>
      <vt:lpstr>Exemplo: Câmeras de Segurança em Londres </vt:lpstr>
      <vt:lpstr> </vt:lpstr>
      <vt:lpstr>Saúde e Medicina  </vt:lpstr>
      <vt:lpstr>E-commerce e Varejo</vt:lpstr>
      <vt:lpstr>E-commerce e Varejo</vt:lpstr>
      <vt:lpstr>Automação Industrial e Manufatura</vt:lpstr>
      <vt:lpstr>Automação Industrial e Manufatura</vt:lpstr>
      <vt:lpstr>Automóveis e Veículos Autônomos </vt:lpstr>
      <vt:lpstr>Automóveis e Veículos Autônomos </vt:lpstr>
      <vt:lpstr>Marketing e Publicidade </vt:lpstr>
      <vt:lpstr>Agricultura de Precisão </vt:lpstr>
      <vt:lpstr>Realidade Aumentada (AR) e Realidade Virtual (VR) </vt:lpstr>
      <vt:lpstr>Realidade Aumentada (AR) e Realidade Virtual (VR)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Ferramenta IA - Vidnoz</vt:lpstr>
      <vt:lpstr>Google Cloud Vision AI</vt:lpstr>
      <vt:lpstr>Amazon Rekognition</vt:lpstr>
      <vt:lpstr>Microsoft Azure Computer Vision</vt:lpstr>
      <vt:lpstr>Microsoft Azure Computer Vision</vt:lpstr>
      <vt:lpstr>IBM Watson Visual Recognition</vt:lpstr>
      <vt:lpstr>IBM Watson Visual Recognition</vt:lpstr>
      <vt:lpstr>Clarifai</vt:lpstr>
      <vt:lpstr>Clarifai</vt:lpstr>
      <vt:lpstr>OpenCV (Open Source Computer Vision Library)</vt:lpstr>
      <vt:lpstr>OpenCV (Open Source Computer Vision Library)</vt:lpstr>
      <vt:lpstr>TensorFlow e PyTorch</vt:lpstr>
      <vt:lpstr>TensorFlow e PyTorch</vt:lpstr>
      <vt:lpstr> Referências Bibliográficas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Rildo</dc:creator>
  <cp:lastModifiedBy>Rildo Oliveira</cp:lastModifiedBy>
  <cp:revision>9</cp:revision>
  <dcterms:modified xsi:type="dcterms:W3CDTF">2024-08-13T23:12:54Z</dcterms:modified>
</cp:coreProperties>
</file>